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32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62" r:id="rId14"/>
    <p:sldId id="340" r:id="rId15"/>
    <p:sldId id="341" r:id="rId16"/>
    <p:sldId id="342" r:id="rId17"/>
    <p:sldId id="321" r:id="rId18"/>
    <p:sldId id="355" r:id="rId19"/>
    <p:sldId id="281" r:id="rId20"/>
    <p:sldId id="322" r:id="rId21"/>
    <p:sldId id="363" r:id="rId22"/>
    <p:sldId id="323" r:id="rId23"/>
    <p:sldId id="356" r:id="rId24"/>
    <p:sldId id="357" r:id="rId25"/>
    <p:sldId id="358" r:id="rId26"/>
    <p:sldId id="359" r:id="rId27"/>
    <p:sldId id="360" r:id="rId28"/>
    <p:sldId id="364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6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5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23A9-0564-45A5-A481-F07821FB512D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1"/>
            <a:ext cx="12252960" cy="689229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6505303" y="5442858"/>
            <a:ext cx="620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KEFARETLER, ADAK VE YEMİNLER, HARAMLAR VE HELALLER</a:t>
            </a:r>
            <a:endParaRPr lang="tr-TR" sz="32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58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b. Tavla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07690"/>
            <a:ext cx="10515600" cy="48692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Fakihlerin büyük çoğunluğu hadislerden ve sahabe uygulamalarından </a:t>
            </a:r>
            <a:r>
              <a:rPr lang="tr-TR" dirty="0" err="1" smtClean="0"/>
              <a:t>nerd’in</a:t>
            </a:r>
            <a:r>
              <a:rPr lang="tr-TR" dirty="0" smtClean="0"/>
              <a:t> </a:t>
            </a:r>
            <a:r>
              <a:rPr lang="tr-TR" dirty="0"/>
              <a:t>haram olduğu görüşüne ulaşmaktadır. Ancak bazı fakihler haram olmadığı </a:t>
            </a:r>
            <a:r>
              <a:rPr lang="tr-TR" dirty="0" smtClean="0"/>
              <a:t>ancak mekruh </a:t>
            </a:r>
            <a:r>
              <a:rPr lang="tr-TR" dirty="0"/>
              <a:t>olduğunu </a:t>
            </a:r>
            <a:r>
              <a:rPr lang="tr-TR" dirty="0" smtClean="0"/>
              <a:t>söylemişlerdir. Zar </a:t>
            </a:r>
            <a:r>
              <a:rPr lang="tr-TR" dirty="0"/>
              <a:t>ile oyun oynamak sahabe tarafından mekruh sayılmıştır. Hanefi </a:t>
            </a:r>
            <a:r>
              <a:rPr lang="tr-TR" dirty="0" smtClean="0"/>
              <a:t>âlimler de </a:t>
            </a:r>
            <a:r>
              <a:rPr lang="tr-TR" dirty="0" err="1"/>
              <a:t>nerd</a:t>
            </a:r>
            <a:r>
              <a:rPr lang="tr-TR" dirty="0"/>
              <a:t> ile tavlayı aynı tutmuşlar ve faydasız bir oyun olduğunu </a:t>
            </a:r>
            <a:r>
              <a:rPr lang="tr-TR" dirty="0" smtClean="0"/>
              <a:t>savunarak, mekruh </a:t>
            </a:r>
            <a:r>
              <a:rPr lang="tr-TR" dirty="0"/>
              <a:t>olduğunu söylemişlerdir.</a:t>
            </a:r>
          </a:p>
        </p:txBody>
      </p:sp>
    </p:spTree>
    <p:extLst>
      <p:ext uri="{BB962C8B-B14F-4D97-AF65-F5344CB8AC3E}">
        <p14:creationId xmlns:p14="http://schemas.microsoft.com/office/powerpoint/2010/main" val="267131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248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Bilgi Notu…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68361"/>
            <a:ext cx="10515600" cy="49086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Bu değerlendirmeler ışığında tavla </a:t>
            </a:r>
            <a:r>
              <a:rPr lang="tr-TR" dirty="0" smtClean="0"/>
              <a:t>hakkında </a:t>
            </a:r>
            <a:r>
              <a:rPr lang="tr-TR" dirty="0"/>
              <a:t>şunları söyleyebiliriz: </a:t>
            </a:r>
            <a:r>
              <a:rPr lang="tr-TR" b="1" dirty="0" err="1" smtClean="0">
                <a:solidFill>
                  <a:srgbClr val="00B050"/>
                </a:solidFill>
              </a:rPr>
              <a:t>Nerd’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/>
              <a:t>ne tür bir oyun olduğu konusunda farklı rivayetler bulunmaktadır. Bazı açıklamalara göre </a:t>
            </a:r>
            <a:r>
              <a:rPr lang="tr-TR" b="1" dirty="0" err="1" smtClean="0">
                <a:solidFill>
                  <a:srgbClr val="00B050"/>
                </a:solidFill>
              </a:rPr>
              <a:t>nerd’</a:t>
            </a:r>
            <a:r>
              <a:rPr lang="tr-TR" dirty="0" err="1" smtClean="0"/>
              <a:t>in</a:t>
            </a:r>
            <a:r>
              <a:rPr lang="tr-TR" dirty="0" smtClean="0"/>
              <a:t> insanın </a:t>
            </a:r>
            <a:r>
              <a:rPr lang="tr-TR" dirty="0"/>
              <a:t>çalışmayı bırakıp yıldızlardan medet ummasına neden olacak nitelikte olduğundan bahsedilmektedir. </a:t>
            </a:r>
            <a:r>
              <a:rPr lang="tr-TR" b="1" dirty="0" err="1">
                <a:solidFill>
                  <a:srgbClr val="00B050"/>
                </a:solidFill>
              </a:rPr>
              <a:t>Nerd</a:t>
            </a:r>
            <a:r>
              <a:rPr lang="tr-TR" dirty="0"/>
              <a:t> için yapılan açıklamaların hiçbiri günümüzde oynanan tavla </a:t>
            </a:r>
            <a:r>
              <a:rPr lang="tr-TR" dirty="0" smtClean="0"/>
              <a:t>oyununu </a:t>
            </a:r>
            <a:r>
              <a:rPr lang="tr-TR" dirty="0"/>
              <a:t>karşılamamaktadır. </a:t>
            </a:r>
          </a:p>
        </p:txBody>
      </p:sp>
    </p:spTree>
    <p:extLst>
      <p:ext uri="{BB962C8B-B14F-4D97-AF65-F5344CB8AC3E}">
        <p14:creationId xmlns:p14="http://schemas.microsoft.com/office/powerpoint/2010/main" val="274515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Notu…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Bu nedenle hadislerde geçen </a:t>
            </a:r>
            <a:r>
              <a:rPr lang="tr-TR" b="1" dirty="0" err="1">
                <a:solidFill>
                  <a:srgbClr val="00B050"/>
                </a:solidFill>
              </a:rPr>
              <a:t>nerd</a:t>
            </a:r>
            <a:r>
              <a:rPr lang="tr-TR" dirty="0"/>
              <a:t> ve </a:t>
            </a:r>
            <a:r>
              <a:rPr lang="tr-TR" b="1" dirty="0" err="1">
                <a:solidFill>
                  <a:srgbClr val="00B050"/>
                </a:solidFill>
              </a:rPr>
              <a:t>nerdeşir</a:t>
            </a:r>
            <a:r>
              <a:rPr lang="tr-TR" dirty="0"/>
              <a:t> </a:t>
            </a:r>
            <a:r>
              <a:rPr lang="tr-TR" dirty="0" smtClean="0"/>
              <a:t>kelimelerinin, </a:t>
            </a:r>
            <a:r>
              <a:rPr lang="tr-TR" dirty="0"/>
              <a:t>tavla oyununu kesin olarak karşıladığını söylemek mümkün </a:t>
            </a:r>
            <a:r>
              <a:rPr lang="tr-TR" dirty="0" smtClean="0"/>
              <a:t>görünmemektedir.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Sonuç </a:t>
            </a:r>
            <a:r>
              <a:rPr lang="tr-TR" b="1" dirty="0">
                <a:solidFill>
                  <a:srgbClr val="00B050"/>
                </a:solidFill>
              </a:rPr>
              <a:t>itibariyle </a:t>
            </a:r>
            <a:r>
              <a:rPr lang="tr-TR" dirty="0"/>
              <a:t>kumara götürmediği, kişinin ailesine ve topluma </a:t>
            </a:r>
            <a:r>
              <a:rPr lang="tr-TR" dirty="0" smtClean="0"/>
              <a:t>yönelik görevlerini </a:t>
            </a:r>
            <a:r>
              <a:rPr lang="tr-TR" dirty="0"/>
              <a:t>ve ibadetlerini aksatmadığı </a:t>
            </a:r>
            <a:r>
              <a:rPr lang="tr-TR" dirty="0" smtClean="0"/>
              <a:t>sürece, </a:t>
            </a:r>
            <a:r>
              <a:rPr lang="tr-TR" dirty="0"/>
              <a:t>tavla oynamanın dinen bir sakıncası bulunmadığını söylemek mümkündür.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9124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c. Satranç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9704"/>
            <a:ext cx="10515600" cy="49872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Satranç oyununun </a:t>
            </a:r>
            <a:r>
              <a:rPr lang="tr-TR" dirty="0"/>
              <a:t>sahabe </a:t>
            </a:r>
            <a:r>
              <a:rPr lang="tr-TR" dirty="0" smtClean="0"/>
              <a:t>döneminde </a:t>
            </a:r>
            <a:r>
              <a:rPr lang="tr-TR" dirty="0"/>
              <a:t>ortaya çıktığına dair rivayetler bulunmaktadır. Kaynaklarda genel olarak satranç ve tavla birlikte </a:t>
            </a:r>
            <a:r>
              <a:rPr lang="tr-TR" dirty="0" smtClean="0"/>
              <a:t>değerlendirilmiş </a:t>
            </a:r>
            <a:r>
              <a:rPr lang="tr-TR" dirty="0"/>
              <a:t>ve aynı hükme tabi tutulmuştur. İmam Muhammed ve Ebu </a:t>
            </a:r>
            <a:r>
              <a:rPr lang="tr-TR" dirty="0" smtClean="0"/>
              <a:t>Yusuf, </a:t>
            </a:r>
            <a:r>
              <a:rPr lang="tr-TR" dirty="0"/>
              <a:t>satranç oynayanlara selam vermeyi kesmiştir. Buna </a:t>
            </a:r>
            <a:r>
              <a:rPr lang="tr-TR" dirty="0" smtClean="0"/>
              <a:t>karşın, </a:t>
            </a:r>
            <a:r>
              <a:rPr lang="tr-TR" dirty="0"/>
              <a:t>İmam Şafi zekâyı kuvvetlendirdiği, muhakemeyi güçlendirdiği, eğitici olması yönüyle binicilik ve okçuluk faaliyetlerine </a:t>
            </a:r>
            <a:r>
              <a:rPr lang="tr-TR" dirty="0" smtClean="0"/>
              <a:t>benzediği gerekçesiyle </a:t>
            </a:r>
            <a:r>
              <a:rPr lang="tr-TR" dirty="0"/>
              <a:t>satranç oynamaya ruhsat vermiştir. Maliki ve Hanbeli mezheplerine göre </a:t>
            </a:r>
            <a:r>
              <a:rPr lang="tr-TR" dirty="0" smtClean="0"/>
              <a:t>ise, haram </a:t>
            </a:r>
            <a:r>
              <a:rPr lang="tr-TR" dirty="0"/>
              <a:t>kabul edilmiştir. Ebu </a:t>
            </a:r>
            <a:r>
              <a:rPr lang="tr-TR" dirty="0" smtClean="0"/>
              <a:t>Hanife, </a:t>
            </a:r>
            <a:r>
              <a:rPr lang="tr-TR" dirty="0"/>
              <a:t>satranç oynayanlara selam vermede bir sakınca görmemiştir. </a:t>
            </a:r>
          </a:p>
        </p:txBody>
      </p:sp>
    </p:spTree>
    <p:extLst>
      <p:ext uri="{BB962C8B-B14F-4D97-AF65-F5344CB8AC3E}">
        <p14:creationId xmlns:p14="http://schemas.microsoft.com/office/powerpoint/2010/main" val="62938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75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d. </a:t>
            </a:r>
            <a:r>
              <a:rPr lang="tr-TR" b="1" dirty="0" smtClean="0">
                <a:solidFill>
                  <a:srgbClr val="C00000"/>
                </a:solidFill>
              </a:rPr>
              <a:t>Kumar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61884"/>
            <a:ext cx="10515600" cy="511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İslam </a:t>
            </a:r>
            <a:r>
              <a:rPr lang="tr-TR" dirty="0"/>
              <a:t>dininde birçok oyun çeşidi helal kabul edilmiştir ancak kumarla ilişkilendirilen her türlü </a:t>
            </a:r>
            <a:r>
              <a:rPr lang="tr-TR" dirty="0" smtClean="0"/>
              <a:t>oyun </a:t>
            </a:r>
            <a:r>
              <a:rPr lang="tr-TR" dirty="0"/>
              <a:t>haram kabul edilmiştir. Kur’an’da kumar </a:t>
            </a:r>
            <a:r>
              <a:rPr lang="tr-TR" b="1" dirty="0">
                <a:solidFill>
                  <a:srgbClr val="00B050"/>
                </a:solidFill>
              </a:rPr>
              <a:t>“</a:t>
            </a:r>
            <a:r>
              <a:rPr lang="tr-TR" b="1" dirty="0" err="1">
                <a:solidFill>
                  <a:srgbClr val="00B050"/>
                </a:solidFill>
              </a:rPr>
              <a:t>meysir</a:t>
            </a:r>
            <a:r>
              <a:rPr lang="tr-TR" b="1" dirty="0">
                <a:solidFill>
                  <a:srgbClr val="00B050"/>
                </a:solidFill>
              </a:rPr>
              <a:t>” </a:t>
            </a:r>
            <a:r>
              <a:rPr lang="tr-TR" dirty="0"/>
              <a:t>sözcüğü ile </a:t>
            </a:r>
            <a:r>
              <a:rPr lang="tr-TR" dirty="0" smtClean="0"/>
              <a:t>karşılanmış </a:t>
            </a:r>
            <a:r>
              <a:rPr lang="tr-TR" dirty="0"/>
              <a:t>ve genellikle şarapla birlikte </a:t>
            </a:r>
            <a:r>
              <a:rPr lang="tr-TR" dirty="0" smtClean="0"/>
              <a:t>haramlığına hükmedilmiştir. </a:t>
            </a:r>
            <a:r>
              <a:rPr lang="tr-TR" dirty="0"/>
              <a:t>Müslüman olan şahsın önce insan </a:t>
            </a:r>
            <a:r>
              <a:rPr lang="tr-TR" dirty="0" smtClean="0"/>
              <a:t>olduğunun </a:t>
            </a:r>
            <a:r>
              <a:rPr lang="tr-TR" dirty="0"/>
              <a:t>unutulmaması </a:t>
            </a:r>
            <a:r>
              <a:rPr lang="tr-TR" dirty="0" smtClean="0"/>
              <a:t>gerekir; eğlenmek </a:t>
            </a:r>
            <a:r>
              <a:rPr lang="tr-TR" dirty="0"/>
              <a:t>insanın doğasında olan bir </a:t>
            </a:r>
            <a:r>
              <a:rPr lang="tr-TR" dirty="0" smtClean="0"/>
              <a:t>eylemdir. Bununla birlikte </a:t>
            </a:r>
            <a:r>
              <a:rPr lang="tr-TR" dirty="0"/>
              <a:t>bu </a:t>
            </a:r>
            <a:r>
              <a:rPr lang="tr-TR" dirty="0" smtClean="0"/>
              <a:t>eğlencenin, </a:t>
            </a:r>
            <a:r>
              <a:rPr lang="tr-TR" dirty="0"/>
              <a:t>meşruiyet sınırlarını aşmaması </a:t>
            </a:r>
            <a:r>
              <a:rPr lang="tr-TR" dirty="0" smtClean="0"/>
              <a:t>gerekir.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00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d. Kumar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7356"/>
            <a:ext cx="10515600" cy="4849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Kumar için esas haramlığın belirgin olduğu nokta </a:t>
            </a:r>
            <a:r>
              <a:rPr lang="tr-TR" dirty="0" smtClean="0"/>
              <a:t>ise, </a:t>
            </a:r>
            <a:r>
              <a:rPr lang="tr-TR" dirty="0"/>
              <a:t>başkasının malını meşru olmayan yollarla mülküne </a:t>
            </a:r>
            <a:r>
              <a:rPr lang="tr-TR" dirty="0" smtClean="0"/>
              <a:t>geçirmenin söz konusu olmasıdır.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Sonuç </a:t>
            </a:r>
            <a:r>
              <a:rPr lang="tr-TR" b="1" dirty="0">
                <a:solidFill>
                  <a:srgbClr val="00B050"/>
                </a:solidFill>
              </a:rPr>
              <a:t>olarak </a:t>
            </a:r>
            <a:r>
              <a:rPr lang="tr-TR" b="1" dirty="0" smtClean="0">
                <a:solidFill>
                  <a:srgbClr val="00B050"/>
                </a:solidFill>
              </a:rPr>
              <a:t>kumar; </a:t>
            </a:r>
            <a:r>
              <a:rPr lang="tr-TR" dirty="0"/>
              <a:t>oynayan kişiler arasında </a:t>
            </a:r>
            <a:r>
              <a:rPr lang="tr-TR" dirty="0" smtClean="0"/>
              <a:t>kin</a:t>
            </a:r>
            <a:r>
              <a:rPr lang="tr-TR" dirty="0"/>
              <a:t>, nefret, </a:t>
            </a:r>
            <a:r>
              <a:rPr lang="tr-TR" dirty="0" smtClean="0"/>
              <a:t>hırs ve intikam </a:t>
            </a:r>
            <a:r>
              <a:rPr lang="tr-TR" dirty="0"/>
              <a:t>duygularına yol </a:t>
            </a:r>
            <a:r>
              <a:rPr lang="tr-TR" dirty="0" smtClean="0"/>
              <a:t>açması; haksız </a:t>
            </a:r>
            <a:r>
              <a:rPr lang="tr-TR" dirty="0"/>
              <a:t>kazanç elde </a:t>
            </a:r>
            <a:r>
              <a:rPr lang="tr-TR" dirty="0" smtClean="0"/>
              <a:t>edilmesine </a:t>
            </a:r>
            <a:r>
              <a:rPr lang="tr-TR" dirty="0"/>
              <a:t>ve toplumsal facialara zemin oluşturması bakımından </a:t>
            </a:r>
            <a:r>
              <a:rPr lang="tr-TR" dirty="0" smtClean="0"/>
              <a:t>yasaklanmıştır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436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Cinsel Hayat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37188"/>
            <a:ext cx="10515600" cy="4839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Kâinatta varlıkların devamı üreme faaliyetiyle gerçekleşmektedir. </a:t>
            </a:r>
            <a:r>
              <a:rPr lang="tr-TR" dirty="0" smtClean="0"/>
              <a:t>Kur’an-ı Kerim’de insanın, </a:t>
            </a:r>
            <a:r>
              <a:rPr lang="tr-TR" dirty="0"/>
              <a:t>erkek ve dişi olmak üzere yaratıldığı bildirilmiştir. </a:t>
            </a:r>
            <a:r>
              <a:rPr lang="tr-TR" dirty="0" smtClean="0"/>
              <a:t>Dolayısıyla cinsiyet </a:t>
            </a:r>
            <a:r>
              <a:rPr lang="tr-TR" dirty="0"/>
              <a:t>insanın ayrılmaz </a:t>
            </a:r>
            <a:r>
              <a:rPr lang="tr-TR" dirty="0" smtClean="0"/>
              <a:t>ve doğal bir </a:t>
            </a:r>
            <a:r>
              <a:rPr lang="tr-TR" dirty="0"/>
              <a:t>özelliğidir. Cinsiyet </a:t>
            </a:r>
            <a:r>
              <a:rPr lang="tr-TR" dirty="0" smtClean="0"/>
              <a:t>farklılığı, </a:t>
            </a:r>
            <a:r>
              <a:rPr lang="tr-TR" dirty="0"/>
              <a:t>hayatın ve neslin devamı için </a:t>
            </a:r>
            <a:r>
              <a:rPr lang="tr-TR" dirty="0" smtClean="0"/>
              <a:t>zorunludur. </a:t>
            </a:r>
            <a:r>
              <a:rPr lang="tr-TR" dirty="0"/>
              <a:t>Erkek ve </a:t>
            </a:r>
            <a:r>
              <a:rPr lang="tr-TR" dirty="0" smtClean="0"/>
              <a:t>kadın, </a:t>
            </a:r>
            <a:r>
              <a:rPr lang="tr-TR" dirty="0"/>
              <a:t>yaratılışları bakımından aynı olmayıp farklı özellikler </a:t>
            </a:r>
            <a:r>
              <a:rPr lang="tr-TR" dirty="0" smtClean="0"/>
              <a:t>taşımaktadır </a:t>
            </a:r>
            <a:r>
              <a:rPr lang="tr-TR" dirty="0"/>
              <a:t>ancak bu farklılıklar </a:t>
            </a:r>
            <a:r>
              <a:rPr lang="tr-TR" dirty="0" smtClean="0"/>
              <a:t>onların birbirlerinden </a:t>
            </a:r>
            <a:r>
              <a:rPr lang="tr-TR" dirty="0"/>
              <a:t>üstün oldukları </a:t>
            </a:r>
            <a:r>
              <a:rPr lang="tr-TR" dirty="0" smtClean="0"/>
              <a:t>anlamına gelmez.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87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C00000"/>
                </a:solidFill>
              </a:rPr>
              <a:t>Cinsel Hayat</a:t>
            </a:r>
            <a:r>
              <a:rPr lang="tr-TR" dirty="0"/>
              <a:t/>
            </a:r>
            <a:br>
              <a:rPr lang="tr-TR" dirty="0"/>
            </a:b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22556"/>
            <a:ext cx="10515600" cy="5154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Kur’an-ı Kerim’e </a:t>
            </a:r>
            <a:r>
              <a:rPr lang="tr-TR" dirty="0"/>
              <a:t>göre kadın ve erkeğin arasında insan olmaları </a:t>
            </a:r>
            <a:r>
              <a:rPr lang="tr-TR" dirty="0" smtClean="0"/>
              <a:t>bakımından </a:t>
            </a:r>
            <a:r>
              <a:rPr lang="tr-TR" dirty="0"/>
              <a:t>hiçbir farklılık söz konusu değildir. </a:t>
            </a:r>
            <a:r>
              <a:rPr lang="tr-TR" dirty="0" smtClean="0"/>
              <a:t>Onlar, bilgi </a:t>
            </a:r>
            <a:r>
              <a:rPr lang="tr-TR" dirty="0"/>
              <a:t>ve takva dışında insan cinsine dâhil olmaları bakımından eşittirler. İslam dinine göre her iki </a:t>
            </a:r>
            <a:r>
              <a:rPr lang="tr-TR" dirty="0" smtClean="0"/>
              <a:t>cinsin de </a:t>
            </a:r>
            <a:r>
              <a:rPr lang="tr-TR" dirty="0"/>
              <a:t>kendine özgü bazı özellikleri vardır ve </a:t>
            </a:r>
            <a:r>
              <a:rPr lang="tr-TR" dirty="0" smtClean="0"/>
              <a:t>bu yönüyle onlar birbirini </a:t>
            </a:r>
            <a:r>
              <a:rPr lang="tr-TR" dirty="0"/>
              <a:t>tamamlar. </a:t>
            </a:r>
            <a:r>
              <a:rPr lang="tr-TR" dirty="0" smtClean="0"/>
              <a:t>İslam, </a:t>
            </a:r>
            <a:r>
              <a:rPr lang="tr-TR" dirty="0"/>
              <a:t>cinsiyetlerin birbiri ile üstünlük mücadelesine giren </a:t>
            </a:r>
            <a:r>
              <a:rPr lang="tr-TR" dirty="0" smtClean="0"/>
              <a:t>değil, </a:t>
            </a:r>
            <a:r>
              <a:rPr lang="tr-TR" dirty="0"/>
              <a:t>aksine birbirini tamamlayan bir düzen getirmiştir.</a:t>
            </a:r>
          </a:p>
        </p:txBody>
      </p:sp>
    </p:spTree>
    <p:extLst>
      <p:ext uri="{BB962C8B-B14F-4D97-AF65-F5344CB8AC3E}">
        <p14:creationId xmlns:p14="http://schemas.microsoft.com/office/powerpoint/2010/main" val="355954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a. Zina Yasağı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6408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 smtClean="0"/>
              <a:t>Zina; evlilik </a:t>
            </a:r>
            <a:r>
              <a:rPr lang="tr-TR" dirty="0"/>
              <a:t>dışı cinsel ilişki anlamına gelmektedir. </a:t>
            </a:r>
            <a:r>
              <a:rPr lang="tr-TR" dirty="0" smtClean="0"/>
              <a:t>Bu nedenle, İslam’da kesin </a:t>
            </a:r>
            <a:r>
              <a:rPr lang="tr-TR" dirty="0"/>
              <a:t>olarak yasaklanmıştır. İslam ceza hukukunda zina suçuna uygulanacak cezanın </a:t>
            </a:r>
            <a:r>
              <a:rPr lang="tr-TR" dirty="0" smtClean="0"/>
              <a:t>mahiyeti; </a:t>
            </a:r>
            <a:r>
              <a:rPr lang="tr-TR" dirty="0"/>
              <a:t>şahitleri, suçluların halleri, bekâr ya da evli olmaları gibi birkaç açıdan değerlendirilerek hukuk doktrini meydana </a:t>
            </a:r>
            <a:r>
              <a:rPr lang="tr-TR" dirty="0" smtClean="0"/>
              <a:t>getirilmiştir</a:t>
            </a:r>
            <a:r>
              <a:rPr lang="tr-TR" dirty="0"/>
              <a:t>. Zina suçunun ispatında dört erkek şahidin bulunması ya da kişinin kendi ikrarı şartı aranmaktadır. </a:t>
            </a:r>
          </a:p>
        </p:txBody>
      </p:sp>
    </p:spTree>
    <p:extLst>
      <p:ext uri="{BB962C8B-B14F-4D97-AF65-F5344CB8AC3E}">
        <p14:creationId xmlns:p14="http://schemas.microsoft.com/office/powerpoint/2010/main" val="52672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a. Zina Yasağı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Toplumda zina cezasının yeterli ve caydırıcı olmamasından dolayı önlemler alınmıştır. Bu yüzden zinaya yol açabilecek duygu, düşünce ve ortamların ıslah edilmesi, erkek ve kadınların yabancıların arasında </a:t>
            </a:r>
            <a:r>
              <a:rPr lang="tr-TR" dirty="0" err="1"/>
              <a:t>setr</a:t>
            </a:r>
            <a:r>
              <a:rPr lang="tr-TR" dirty="0"/>
              <a:t>-i avrete </a:t>
            </a:r>
            <a:r>
              <a:rPr lang="tr-TR" dirty="0" smtClean="0"/>
              <a:t>riayet </a:t>
            </a:r>
            <a:r>
              <a:rPr lang="tr-TR" dirty="0"/>
              <a:t>etmeleri, karşılıklı olarak tahrik edici davranışlardan uzak durmaları gibi önlemler alınmıştır. İslam’ın temel amacı suçluları cezalandırmak değil, suçların oluşmadığı bir ortam inşa etmektir. Toplumda adalet suçlulara acıma ile </a:t>
            </a:r>
            <a:r>
              <a:rPr lang="tr-TR" dirty="0" smtClean="0"/>
              <a:t>değil, </a:t>
            </a:r>
            <a:r>
              <a:rPr lang="tr-TR" dirty="0"/>
              <a:t>aksine suçları önlemeye çalışma, suça giden yolları kapatma (</a:t>
            </a:r>
            <a:r>
              <a:rPr lang="tr-TR" dirty="0" err="1"/>
              <a:t>sedd</a:t>
            </a:r>
            <a:r>
              <a:rPr lang="tr-TR" dirty="0"/>
              <a:t>-i </a:t>
            </a:r>
            <a:r>
              <a:rPr lang="tr-TR" dirty="0" err="1"/>
              <a:t>zerai</a:t>
            </a:r>
            <a:r>
              <a:rPr lang="tr-TR" dirty="0"/>
              <a:t>) ve bir suç işlendiğinde adaletli ve tutarlı cezalandırma ile mümkün olabilir.</a:t>
            </a:r>
          </a:p>
        </p:txBody>
      </p:sp>
    </p:spTree>
    <p:extLst>
      <p:ext uri="{BB962C8B-B14F-4D97-AF65-F5344CB8AC3E}">
        <p14:creationId xmlns:p14="http://schemas.microsoft.com/office/powerpoint/2010/main" val="216481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2" name="Metin kutusu 11"/>
          <p:cNvSpPr txBox="1"/>
          <p:nvPr/>
        </p:nvSpPr>
        <p:spPr>
          <a:xfrm>
            <a:off x="1593669" y="2704684"/>
            <a:ext cx="7609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Adobe Caslon Pro" panose="0205050205050A020403" pitchFamily="18" charset="-94"/>
                <a:ea typeface="Adobe Myungjo Std M" panose="02020600000000000000" pitchFamily="18" charset="-128"/>
              </a:rPr>
              <a:t>BÖLÜM 5:</a:t>
            </a:r>
          </a:p>
          <a:p>
            <a:r>
              <a:rPr lang="tr-TR" sz="4400" b="1" dirty="0">
                <a:solidFill>
                  <a:srgbClr val="C00000"/>
                </a:solidFill>
              </a:rPr>
              <a:t>KEFARETLER, ADAK VE YEMİNLER, HARAMLAR VE HELALLER</a:t>
            </a:r>
            <a:endParaRPr lang="tr-TR" sz="4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Bilgi Notu…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474145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tr-TR" dirty="0"/>
              <a:t>İslam </a:t>
            </a:r>
            <a:r>
              <a:rPr lang="tr-TR" dirty="0" smtClean="0"/>
              <a:t>dini, </a:t>
            </a:r>
            <a:r>
              <a:rPr lang="tr-TR" dirty="0"/>
              <a:t>akıl ve iradenin bedeni haz ve arzuların </a:t>
            </a:r>
            <a:r>
              <a:rPr lang="tr-TR" dirty="0" smtClean="0"/>
              <a:t>kontrolünde olmamasını </a:t>
            </a:r>
            <a:r>
              <a:rPr lang="tr-TR" dirty="0"/>
              <a:t>ister. Bununla birlikte cinsel hayatın tamamen ortadan kaldırılmasını, </a:t>
            </a:r>
            <a:r>
              <a:rPr lang="tr-TR" dirty="0" err="1" smtClean="0"/>
              <a:t>hadımlaşmayı</a:t>
            </a:r>
            <a:r>
              <a:rPr lang="tr-TR" dirty="0" smtClean="0"/>
              <a:t> </a:t>
            </a:r>
            <a:r>
              <a:rPr lang="tr-TR" dirty="0"/>
              <a:t>hoş karşılamaz. Hatta cinsel hayatla ilgili tavsiyelerde bulunur. Evlilik akdinden önce tarafların birbirini görmesi, taraflar arasında </a:t>
            </a:r>
            <a:r>
              <a:rPr lang="tr-TR" dirty="0" err="1"/>
              <a:t>kefaet</a:t>
            </a:r>
            <a:r>
              <a:rPr lang="tr-TR" dirty="0"/>
              <a:t> (denklik), vücut ve ağız temizliğine özen </a:t>
            </a:r>
            <a:r>
              <a:rPr lang="tr-TR" dirty="0" smtClean="0"/>
              <a:t>gösterme gibi </a:t>
            </a:r>
            <a:r>
              <a:rPr lang="tr-TR" dirty="0"/>
              <a:t>hak ve </a:t>
            </a:r>
            <a:r>
              <a:rPr lang="tr-TR" dirty="0" smtClean="0"/>
              <a:t>ödevlerin olduğu belirtilir.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244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tr-TR" dirty="0"/>
              <a:t>Eşler arasında cinsel yetersizliğin geçerli bir boşanma sebebi </a:t>
            </a:r>
            <a:r>
              <a:rPr lang="tr-TR" dirty="0" smtClean="0"/>
              <a:t>sayılması, </a:t>
            </a:r>
            <a:r>
              <a:rPr lang="tr-TR" dirty="0"/>
              <a:t>İslam dininin bu konuya verdiği önemi göstermektedir. Bununla birlikte bazı sınırlamalar ve yasaklar </a:t>
            </a:r>
            <a:r>
              <a:rPr lang="tr-TR" dirty="0" smtClean="0"/>
              <a:t>getirilmiştir</a:t>
            </a:r>
            <a:r>
              <a:rPr lang="tr-TR" dirty="0"/>
              <a:t>. Bu </a:t>
            </a:r>
            <a:r>
              <a:rPr lang="tr-TR" dirty="0" smtClean="0"/>
              <a:t>yasakları şu </a:t>
            </a:r>
            <a:r>
              <a:rPr lang="tr-TR" dirty="0"/>
              <a:t>şekilde sıralayabiliriz; </a:t>
            </a:r>
            <a:r>
              <a:rPr lang="tr-TR" dirty="0" smtClean="0"/>
              <a:t>kadınlar </a:t>
            </a:r>
            <a:r>
              <a:rPr lang="tr-TR" dirty="0" err="1"/>
              <a:t>hayız</a:t>
            </a:r>
            <a:r>
              <a:rPr lang="tr-TR" dirty="0"/>
              <a:t> ve </a:t>
            </a:r>
            <a:r>
              <a:rPr lang="tr-TR" dirty="0" err="1"/>
              <a:t>nifas</a:t>
            </a:r>
            <a:r>
              <a:rPr lang="tr-TR" dirty="0"/>
              <a:t> hallerinde iken cinsel ilişki yasaklanmıştır. Anal ilişki </a:t>
            </a:r>
            <a:r>
              <a:rPr lang="tr-TR" dirty="0" smtClean="0"/>
              <a:t>de </a:t>
            </a:r>
            <a:r>
              <a:rPr lang="tr-TR" dirty="0" err="1" smtClean="0"/>
              <a:t>livata</a:t>
            </a:r>
            <a:r>
              <a:rPr lang="tr-TR" dirty="0" smtClean="0"/>
              <a:t> </a:t>
            </a:r>
            <a:r>
              <a:rPr lang="tr-TR" dirty="0"/>
              <a:t>olarak </a:t>
            </a:r>
            <a:r>
              <a:rPr lang="tr-TR" dirty="0" smtClean="0"/>
              <a:t>adlandırılarak </a:t>
            </a:r>
            <a:r>
              <a:rPr lang="tr-TR" dirty="0"/>
              <a:t>yasaklanmıştır. </a:t>
            </a:r>
          </a:p>
        </p:txBody>
      </p:sp>
    </p:spTree>
    <p:extLst>
      <p:ext uri="{BB962C8B-B14F-4D97-AF65-F5344CB8AC3E}">
        <p14:creationId xmlns:p14="http://schemas.microsoft.com/office/powerpoint/2010/main" val="338358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b. Doğum Kontrolü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1045"/>
            <a:ext cx="10515600" cy="54175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Kadın </a:t>
            </a:r>
            <a:r>
              <a:rPr lang="tr-TR" dirty="0"/>
              <a:t>ve erkeğin ebediyen </a:t>
            </a:r>
            <a:r>
              <a:rPr lang="tr-TR" dirty="0" smtClean="0"/>
              <a:t>kısırlaştırılması, yani </a:t>
            </a:r>
            <a:r>
              <a:rPr lang="tr-TR" dirty="0" err="1" smtClean="0"/>
              <a:t>hadımlaştırılması</a:t>
            </a:r>
            <a:r>
              <a:rPr lang="tr-TR" dirty="0" smtClean="0"/>
              <a:t> </a:t>
            </a:r>
            <a:r>
              <a:rPr lang="tr-TR" dirty="0"/>
              <a:t>dinen caiz değildir. Doğum kontrol yöntemleri döllenme meydana gelmeden önce yapılan bir müdahale ise caiz görülmektedir. Ancak döllenme meydana geldikten sonra yapılan </a:t>
            </a:r>
            <a:r>
              <a:rPr lang="tr-TR" dirty="0" smtClean="0"/>
              <a:t>müdahaleler, </a:t>
            </a:r>
            <a:r>
              <a:rPr lang="tr-TR" dirty="0"/>
              <a:t>kürtaj niteliğinde </a:t>
            </a:r>
            <a:r>
              <a:rPr lang="tr-TR" dirty="0" smtClean="0"/>
              <a:t>olduğu için </a:t>
            </a:r>
            <a:r>
              <a:rPr lang="tr-TR" dirty="0"/>
              <a:t>dinen yasaklanmıştır. 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8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b. Doğum Kontrolü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5006"/>
            <a:ext cx="10515600" cy="47119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Döllenme öncesinde alınan önlemler aile içi bir mesele olarak değerlendirilmiş, iki </a:t>
            </a:r>
            <a:r>
              <a:rPr lang="tr-TR" dirty="0" smtClean="0"/>
              <a:t>tarafın da </a:t>
            </a:r>
            <a:r>
              <a:rPr lang="tr-TR" dirty="0"/>
              <a:t>rızası olması halinde hamileliği önleyici metotların kullanılması caiz görülmüştür. Ancak tıbbi </a:t>
            </a:r>
            <a:r>
              <a:rPr lang="tr-TR" dirty="0" smtClean="0"/>
              <a:t>zaruretler </a:t>
            </a:r>
            <a:r>
              <a:rPr lang="tr-TR" dirty="0"/>
              <a:t>olmak üzere dinen meşru sayılabilecek bir gerekçeye dayanmadıkça başlamış gebeliği sona </a:t>
            </a:r>
            <a:r>
              <a:rPr lang="tr-TR" dirty="0" smtClean="0"/>
              <a:t>erdirme ve eşleri </a:t>
            </a:r>
            <a:r>
              <a:rPr lang="tr-TR" dirty="0"/>
              <a:t>ebedi olarak kısırlaştırma caiz değildir. 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8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c. Çocuk Düşürme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Döllenme </a:t>
            </a:r>
            <a:r>
              <a:rPr lang="tr-TR" dirty="0"/>
              <a:t>gerçekleştikten sonra oluşan ceninin dış etki ve </a:t>
            </a:r>
            <a:r>
              <a:rPr lang="tr-TR" dirty="0" smtClean="0"/>
              <a:t>müdahaleyle </a:t>
            </a:r>
            <a:r>
              <a:rPr lang="tr-TR" dirty="0"/>
              <a:t>dışarıya </a:t>
            </a:r>
            <a:r>
              <a:rPr lang="tr-TR" dirty="0" smtClean="0"/>
              <a:t>atılması, </a:t>
            </a:r>
            <a:r>
              <a:rPr lang="tr-TR" dirty="0"/>
              <a:t>hem Yahudilikte hem de Hıristiyanlıkta günah ve cinayet kabul edilmiştir. Hz. </a:t>
            </a:r>
            <a:r>
              <a:rPr lang="tr-TR" dirty="0" smtClean="0"/>
              <a:t>Peygamber’in, </a:t>
            </a:r>
            <a:r>
              <a:rPr lang="tr-TR" dirty="0"/>
              <a:t>birinde kırk diğerinde yüz yirmi günden sonra ruhun üfleneceğine dair </a:t>
            </a:r>
            <a:r>
              <a:rPr lang="tr-TR" dirty="0" smtClean="0"/>
              <a:t>hadislerine dayanılarak </a:t>
            </a:r>
            <a:r>
              <a:rPr lang="tr-TR" dirty="0"/>
              <a:t>kırk ile yüz yirmi günden önce </a:t>
            </a:r>
            <a:r>
              <a:rPr lang="tr-TR" dirty="0" smtClean="0"/>
              <a:t>ceninin kasten düşürülmesi </a:t>
            </a:r>
            <a:r>
              <a:rPr lang="tr-TR" dirty="0"/>
              <a:t>mekruh, daha sonrası </a:t>
            </a:r>
            <a:r>
              <a:rPr lang="tr-TR" dirty="0" smtClean="0"/>
              <a:t>içinse </a:t>
            </a:r>
            <a:r>
              <a:rPr lang="tr-TR" dirty="0"/>
              <a:t>haram kabul edilmiştir. 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7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59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c. Çocuk Düşürme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83226"/>
            <a:ext cx="10515600" cy="51937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Bununla birlikte </a:t>
            </a:r>
            <a:r>
              <a:rPr lang="tr-TR" dirty="0"/>
              <a:t>bu </a:t>
            </a:r>
            <a:r>
              <a:rPr lang="tr-TR" dirty="0" smtClean="0"/>
              <a:t>rakamlar, </a:t>
            </a:r>
            <a:r>
              <a:rPr lang="tr-TR" dirty="0"/>
              <a:t>o dönemdeki fakihlerin tıbbi ve ilmi teknik bilgileri göz önünde tutularak değerlendirilmelidir. Ceninin mahiyetinin canlılık kazanmasının ilk haftalarında olacağını düşünen Gazali gibi </a:t>
            </a:r>
            <a:r>
              <a:rPr lang="tr-TR" dirty="0" smtClean="0"/>
              <a:t>âlimler de </a:t>
            </a:r>
            <a:r>
              <a:rPr lang="tr-TR" dirty="0"/>
              <a:t>gebeliğin başladığı andan itibaren düşürmeyi haram saymışlardır.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38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d. Suni İlkah (Suni Döllenme) ve Tüp Bebek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613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Çeşitli </a:t>
            </a:r>
            <a:r>
              <a:rPr lang="tr-TR" dirty="0"/>
              <a:t>bedeni ya da tıbbi bir </a:t>
            </a:r>
            <a:r>
              <a:rPr lang="tr-TR" dirty="0" smtClean="0"/>
              <a:t>rahatsızlıklardan </a:t>
            </a:r>
            <a:r>
              <a:rPr lang="tr-TR" dirty="0"/>
              <a:t>dolayı çocuk sahibi olamayan evli çiftlerin çocuk sahibi olmak için kullandıkları yöntemlerden </a:t>
            </a:r>
            <a:r>
              <a:rPr lang="tr-TR" dirty="0" smtClean="0"/>
              <a:t>biri de </a:t>
            </a:r>
            <a:r>
              <a:rPr lang="tr-TR" dirty="0"/>
              <a:t>tüp bebek yöntemidir. </a:t>
            </a:r>
            <a:r>
              <a:rPr lang="tr-TR" dirty="0" smtClean="0"/>
              <a:t>Bu, </a:t>
            </a:r>
            <a:r>
              <a:rPr lang="tr-TR" dirty="0"/>
              <a:t>bir suni döllenme yöntemidir. </a:t>
            </a:r>
            <a:r>
              <a:rPr lang="tr-TR" dirty="0" smtClean="0"/>
              <a:t>Bu yöntemde erkeğin </a:t>
            </a:r>
            <a:r>
              <a:rPr lang="tr-TR" dirty="0"/>
              <a:t>spermi alınıp, dış ortamda kadının yumurtasıyla döllendirilmekte ve rahime konularak hamileliğe imkân hazırlanmaktadır. </a:t>
            </a:r>
          </a:p>
        </p:txBody>
      </p:sp>
    </p:spTree>
    <p:extLst>
      <p:ext uri="{BB962C8B-B14F-4D97-AF65-F5344CB8AC3E}">
        <p14:creationId xmlns:p14="http://schemas.microsoft.com/office/powerpoint/2010/main" val="1868991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d. Suni İlkah (Suni Döllenme) ve Tüp Bebek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25677"/>
            <a:ext cx="10515600" cy="4751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Döllenmenin üç unsuru olan yumurta, rahim ve sperm evli çifte ait </a:t>
            </a:r>
            <a:r>
              <a:rPr lang="tr-TR" dirty="0" smtClean="0"/>
              <a:t>olursa, </a:t>
            </a:r>
            <a:r>
              <a:rPr lang="tr-TR" dirty="0"/>
              <a:t>bu yöntemle çocuk sahibi olmakta dinen bir sakınca yoktur. Bu </a:t>
            </a:r>
            <a:r>
              <a:rPr lang="tr-TR" dirty="0" smtClean="0"/>
              <a:t>yöntem, </a:t>
            </a:r>
            <a:r>
              <a:rPr lang="tr-TR" dirty="0"/>
              <a:t>bazı </a:t>
            </a:r>
            <a:r>
              <a:rPr lang="tr-TR" dirty="0" smtClean="0"/>
              <a:t>arızi </a:t>
            </a:r>
            <a:r>
              <a:rPr lang="tr-TR" dirty="0"/>
              <a:t>sebeplerden çocuk sahibi </a:t>
            </a:r>
            <a:r>
              <a:rPr lang="tr-TR" dirty="0" smtClean="0"/>
              <a:t>olamayan </a:t>
            </a:r>
            <a:r>
              <a:rPr lang="tr-TR" dirty="0"/>
              <a:t>eşlerin tedavisi mahiyetindedir. Ancak bu </a:t>
            </a:r>
            <a:r>
              <a:rPr lang="tr-TR" dirty="0" smtClean="0"/>
              <a:t>yöntem, söz konusu üç </a:t>
            </a:r>
            <a:r>
              <a:rPr lang="tr-TR" dirty="0"/>
              <a:t>unsurdan birinin yabancı kişiye ait olması yani döllenmeye yabancı bir unsurun dâhil olması durumunda caiz </a:t>
            </a:r>
            <a:r>
              <a:rPr lang="tr-TR" dirty="0" smtClean="0"/>
              <a:t>değildir.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172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Sıra sizde… (14. Soru)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5270091"/>
          </a:xfrm>
        </p:spPr>
        <p:txBody>
          <a:bodyPr>
            <a:normAutofit/>
          </a:bodyPr>
          <a:lstStyle/>
          <a:p>
            <a:r>
              <a:rPr lang="tr-TR" dirty="0"/>
              <a:t>Günümüzde güzel vakit geçirmek için oynanan bir oyundur. Hükmü konusunda fakihler arasında farklı görüşler bulunmaktadır. Fakihler genel olarak rivayetlerde geçen “</a:t>
            </a:r>
            <a:r>
              <a:rPr lang="tr-TR" dirty="0" err="1"/>
              <a:t>nerd</a:t>
            </a:r>
            <a:r>
              <a:rPr lang="tr-TR" dirty="0"/>
              <a:t>”, “</a:t>
            </a:r>
            <a:r>
              <a:rPr lang="tr-TR" dirty="0" err="1"/>
              <a:t>nerdeşir</a:t>
            </a:r>
            <a:r>
              <a:rPr lang="tr-TR" dirty="0"/>
              <a:t>” ve “</a:t>
            </a:r>
            <a:r>
              <a:rPr lang="tr-TR" dirty="0" err="1"/>
              <a:t>kiab</a:t>
            </a:r>
            <a:r>
              <a:rPr lang="tr-TR" dirty="0"/>
              <a:t>” kelimelerini bu oyun olarak ele almış ve </a:t>
            </a:r>
            <a:r>
              <a:rPr lang="tr-TR" dirty="0" smtClean="0"/>
              <a:t>açıklamışlardır.</a:t>
            </a:r>
          </a:p>
          <a:p>
            <a:r>
              <a:rPr lang="tr-TR" b="1" dirty="0" smtClean="0"/>
              <a:t>Açıklanan </a:t>
            </a:r>
            <a:r>
              <a:rPr lang="tr-TR" b="1" dirty="0"/>
              <a:t>oyun aşağıdakilerden </a:t>
            </a:r>
            <a:r>
              <a:rPr lang="tr-TR" b="1" dirty="0" smtClean="0"/>
              <a:t>hangisidir?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 smtClean="0"/>
              <a:t>Satranç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 smtClean="0"/>
              <a:t>Tavla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 smtClean="0"/>
              <a:t>Okey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 smtClean="0"/>
              <a:t>Kumar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 smtClean="0"/>
              <a:t>Okçuluk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52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Bu </a:t>
            </a:r>
            <a:r>
              <a:rPr lang="tr-TR" b="1" smtClean="0">
                <a:solidFill>
                  <a:srgbClr val="C00000"/>
                </a:solidFill>
              </a:rPr>
              <a:t>derste neler </a:t>
            </a:r>
            <a:r>
              <a:rPr lang="tr-TR" b="1" dirty="0" smtClean="0">
                <a:solidFill>
                  <a:srgbClr val="C00000"/>
                </a:solidFill>
              </a:rPr>
              <a:t>öğreneceğiz?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82994"/>
            <a:ext cx="10515600" cy="45939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 smtClean="0"/>
              <a:t>Bu derste; öncelikle spor ve eğlence konusu üzerinde duracağız. Bu çerçevede, düğün, tavla, satranç ve kumar hakkında konularına değineceğiz.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 smtClean="0"/>
              <a:t>İkinci bölümde, cinsel hayata ilişkin konulara temas edeceğiz.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 smtClean="0"/>
              <a:t>Son olarak ise </a:t>
            </a:r>
            <a:r>
              <a:rPr lang="tr-TR" smtClean="0"/>
              <a:t>örnek bir soru </a:t>
            </a:r>
            <a:r>
              <a:rPr lang="tr-TR" dirty="0" smtClean="0"/>
              <a:t>ile dersimizi tamamlayacağız.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tr-T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7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Spor ve Eğlence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Spor ve eğlence başlığında genel görüş kumar maksadı taşımayan ve İslami emir ve ibadetleri aksatmayan oyunlar genellikle </a:t>
            </a:r>
            <a:r>
              <a:rPr lang="tr-TR" dirty="0" err="1"/>
              <a:t>mübah</a:t>
            </a:r>
            <a:r>
              <a:rPr lang="tr-TR" dirty="0"/>
              <a:t> kabul edilmiştir.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206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43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Bilgi Notu…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20878"/>
            <a:ext cx="10515600" cy="54274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>
                <a:solidFill>
                  <a:srgbClr val="00B050"/>
                </a:solidFill>
              </a:rPr>
              <a:t>Atletizm: </a:t>
            </a:r>
            <a:r>
              <a:rPr lang="tr-TR" dirty="0"/>
              <a:t>Hz. Peygamber eşiyle birlikte bu sporu yapmıştır ve teşvik </a:t>
            </a:r>
            <a:r>
              <a:rPr lang="tr-TR" dirty="0" smtClean="0"/>
              <a:t>etmiştir.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Güreş</a:t>
            </a:r>
            <a:r>
              <a:rPr lang="tr-TR" b="1" dirty="0">
                <a:solidFill>
                  <a:srgbClr val="00B050"/>
                </a:solidFill>
              </a:rPr>
              <a:t>: </a:t>
            </a:r>
            <a:r>
              <a:rPr lang="tr-TR" dirty="0"/>
              <a:t>Hz. Peygamber </a:t>
            </a:r>
            <a:r>
              <a:rPr lang="tr-TR" dirty="0" err="1"/>
              <a:t>Rukana</a:t>
            </a:r>
            <a:r>
              <a:rPr lang="tr-TR" dirty="0"/>
              <a:t> adlı kişiyle güreş </a:t>
            </a:r>
            <a:r>
              <a:rPr lang="tr-TR" dirty="0" smtClean="0"/>
              <a:t>yapmıştır. Bu güreşte </a:t>
            </a:r>
            <a:r>
              <a:rPr lang="tr-TR" dirty="0" err="1" smtClean="0"/>
              <a:t>Rukana’yı</a:t>
            </a:r>
            <a:r>
              <a:rPr lang="tr-TR" dirty="0" smtClean="0"/>
              <a:t> yenmiştir. O </a:t>
            </a:r>
            <a:r>
              <a:rPr lang="tr-TR" dirty="0"/>
              <a:t>da Müslüman </a:t>
            </a:r>
            <a:r>
              <a:rPr lang="tr-TR" dirty="0" smtClean="0"/>
              <a:t>olmuştur.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Okçuluk</a:t>
            </a:r>
            <a:r>
              <a:rPr lang="tr-TR" b="1" dirty="0">
                <a:solidFill>
                  <a:srgbClr val="00B050"/>
                </a:solidFill>
              </a:rPr>
              <a:t>: </a:t>
            </a:r>
            <a:r>
              <a:rPr lang="tr-TR" dirty="0"/>
              <a:t>Hz. Peygamber teşvik </a:t>
            </a:r>
            <a:r>
              <a:rPr lang="tr-TR" dirty="0" smtClean="0"/>
              <a:t>etmiştir.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Binicilik</a:t>
            </a:r>
            <a:r>
              <a:rPr lang="tr-TR" b="1" dirty="0">
                <a:solidFill>
                  <a:srgbClr val="00B050"/>
                </a:solidFill>
              </a:rPr>
              <a:t>: </a:t>
            </a:r>
            <a:r>
              <a:rPr lang="tr-TR" dirty="0"/>
              <a:t>Hz. Peygamberin teşvik ettiği spor </a:t>
            </a:r>
            <a:r>
              <a:rPr lang="tr-TR" dirty="0" smtClean="0"/>
              <a:t>dallarındandır.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Canlı </a:t>
            </a:r>
            <a:r>
              <a:rPr lang="tr-TR" b="1" dirty="0">
                <a:solidFill>
                  <a:srgbClr val="00B050"/>
                </a:solidFill>
              </a:rPr>
              <a:t>hayvanların dövüştürülmesi: </a:t>
            </a:r>
            <a:r>
              <a:rPr lang="tr-TR" dirty="0"/>
              <a:t>Hz. Peygamber canlı hayvanların dövüştürülmesini </a:t>
            </a:r>
            <a:r>
              <a:rPr lang="tr-TR" dirty="0" smtClean="0"/>
              <a:t>yasaklamıştır.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Sonuç </a:t>
            </a:r>
            <a:r>
              <a:rPr lang="tr-TR" dirty="0"/>
              <a:t>olarak Hz. Peygamber’in teşvik ettiği ve bizzat </a:t>
            </a:r>
            <a:r>
              <a:rPr lang="tr-TR" dirty="0" smtClean="0"/>
              <a:t>kendisinin </a:t>
            </a:r>
            <a:r>
              <a:rPr lang="tr-TR" dirty="0"/>
              <a:t>yaptığı faaliyetlerin kişinin ruhsal ve bedensel sağlığını </a:t>
            </a:r>
            <a:r>
              <a:rPr lang="tr-TR" dirty="0" smtClean="0"/>
              <a:t>geliştirmesi ve </a:t>
            </a:r>
            <a:r>
              <a:rPr lang="tr-TR" dirty="0"/>
              <a:t>iyileştirmesi özelliği bulunmaktadır. </a:t>
            </a:r>
          </a:p>
        </p:txBody>
      </p:sp>
    </p:spTree>
    <p:extLst>
      <p:ext uri="{BB962C8B-B14F-4D97-AF65-F5344CB8AC3E}">
        <p14:creationId xmlns:p14="http://schemas.microsoft.com/office/powerpoint/2010/main" val="42218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a. Düğün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780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Evlenen </a:t>
            </a:r>
            <a:r>
              <a:rPr lang="tr-TR" dirty="0"/>
              <a:t>kişilerin nikâh akdini duyurması ve kutlaması yönünde Hz. Peygamber’in tavsiyeleri olmuştur. Bunlardan biri evlilik akdinin def ile duyurulması, diğeri </a:t>
            </a:r>
            <a:r>
              <a:rPr lang="tr-TR" dirty="0" smtClean="0"/>
              <a:t>ise </a:t>
            </a:r>
            <a:r>
              <a:rPr lang="tr-TR" dirty="0"/>
              <a:t>ziyafet verilmesidir. </a:t>
            </a:r>
            <a:r>
              <a:rPr lang="tr-TR" dirty="0" smtClean="0"/>
              <a:t>Bu uygulamalar, önemli </a:t>
            </a:r>
            <a:r>
              <a:rPr lang="tr-TR" dirty="0"/>
              <a:t>bir olayın kutlanması ve sevincin paylaşılmasının doğal bir durum olduğunu göstermektedir. </a:t>
            </a:r>
          </a:p>
        </p:txBody>
      </p:sp>
    </p:spTree>
    <p:extLst>
      <p:ext uri="{BB962C8B-B14F-4D97-AF65-F5344CB8AC3E}">
        <p14:creationId xmlns:p14="http://schemas.microsoft.com/office/powerpoint/2010/main" val="428378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19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a. Düğün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1045"/>
            <a:ext cx="10515600" cy="5065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Hz. Peygamber’in düğünlerde eğlenmeye izin verdiğine ve kendisinin </a:t>
            </a:r>
            <a:r>
              <a:rPr lang="tr-TR" dirty="0" smtClean="0"/>
              <a:t>de katıldığına </a:t>
            </a:r>
            <a:r>
              <a:rPr lang="tr-TR" dirty="0"/>
              <a:t>dair rivayetler bulunmaktadır. Bir rivayete göre </a:t>
            </a:r>
            <a:r>
              <a:rPr lang="tr-TR" dirty="0" err="1"/>
              <a:t>Erneb</a:t>
            </a:r>
            <a:r>
              <a:rPr lang="tr-TR" dirty="0"/>
              <a:t> adlı güzel şarkı söyleyen bir </a:t>
            </a:r>
            <a:r>
              <a:rPr lang="tr-TR" dirty="0" smtClean="0"/>
              <a:t>kadının, </a:t>
            </a:r>
            <a:r>
              <a:rPr lang="tr-TR" dirty="0"/>
              <a:t>şarkı söylemek üzere düğüne gönderilmesini tavsiye ettiği rivayet edilmektedir. Ancak daha sonraki dönemlerde fakihlerin eğlenceyi hoş karşılamadığı ve yasaklayıcı tutum içerisinde oldukları görülmektedir. Bu </a:t>
            </a:r>
            <a:r>
              <a:rPr lang="tr-TR" dirty="0" smtClean="0"/>
              <a:t>durum, </a:t>
            </a:r>
            <a:r>
              <a:rPr lang="tr-TR" dirty="0"/>
              <a:t>içinde yaşadıkları dönemin </a:t>
            </a:r>
            <a:r>
              <a:rPr lang="tr-TR" dirty="0" smtClean="0"/>
              <a:t>etkisiyle açıklanabilir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298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Bilgi Notu…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53192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Eski Türklerin toy adı </a:t>
            </a:r>
            <a:r>
              <a:rPr lang="tr-TR" dirty="0" smtClean="0"/>
              <a:t>verdikleri, eğlence </a:t>
            </a:r>
            <a:r>
              <a:rPr lang="tr-TR" dirty="0"/>
              <a:t>ve ziyafet </a:t>
            </a:r>
            <a:r>
              <a:rPr lang="tr-TR" dirty="0" smtClean="0"/>
              <a:t>içerikli </a:t>
            </a:r>
            <a:r>
              <a:rPr lang="tr-TR" dirty="0"/>
              <a:t>düğün törenleri vardır. Anadolu kültüründe düğünde eğlenme anlayışı yaygındır hatta bu durum atasözlerinde yerini bulmuştur.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2584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5921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b. Tavla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1046"/>
            <a:ext cx="10515600" cy="54372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Günümüzde güzel vakit geçirmek için oynanan tavlanın hükmü konusunda fakihler arasında farklı görüşler bulunmaktadır. Fakihler genel olarak rivayetlerde geçen “</a:t>
            </a:r>
            <a:r>
              <a:rPr lang="tr-TR" dirty="0" err="1"/>
              <a:t>nerd</a:t>
            </a:r>
            <a:r>
              <a:rPr lang="tr-TR" dirty="0"/>
              <a:t>”, “</a:t>
            </a:r>
            <a:r>
              <a:rPr lang="tr-TR" dirty="0" err="1"/>
              <a:t>nerdeşir</a:t>
            </a:r>
            <a:r>
              <a:rPr lang="tr-TR" dirty="0"/>
              <a:t>” ve “</a:t>
            </a:r>
            <a:r>
              <a:rPr lang="tr-TR" dirty="0" err="1"/>
              <a:t>kiab</a:t>
            </a:r>
            <a:r>
              <a:rPr lang="tr-TR" dirty="0"/>
              <a:t>” kelimelerini tavla olarak ele almış ve açıklamışlardır. </a:t>
            </a:r>
          </a:p>
        </p:txBody>
      </p:sp>
    </p:spTree>
    <p:extLst>
      <p:ext uri="{BB962C8B-B14F-4D97-AF65-F5344CB8AC3E}">
        <p14:creationId xmlns:p14="http://schemas.microsoft.com/office/powerpoint/2010/main" val="131606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1508</Words>
  <Application>Microsoft Office PowerPoint</Application>
  <PresentationFormat>Geniş ekran</PresentationFormat>
  <Paragraphs>71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Adobe Caslon Pro</vt:lpstr>
      <vt:lpstr>Adobe Myungjo Std M</vt:lpstr>
      <vt:lpstr>Arial</vt:lpstr>
      <vt:lpstr>Calibri</vt:lpstr>
      <vt:lpstr>Calibri Light</vt:lpstr>
      <vt:lpstr>Office Teması</vt:lpstr>
      <vt:lpstr> </vt:lpstr>
      <vt:lpstr>PowerPoint Sunusu</vt:lpstr>
      <vt:lpstr>Bu derste neler öğreneceğiz?</vt:lpstr>
      <vt:lpstr>Spor ve Eğlence</vt:lpstr>
      <vt:lpstr>Bilgi Notu…</vt:lpstr>
      <vt:lpstr>a. Düğün</vt:lpstr>
      <vt:lpstr>a. Düğün</vt:lpstr>
      <vt:lpstr>Bilgi Notu…</vt:lpstr>
      <vt:lpstr>b. Tavla</vt:lpstr>
      <vt:lpstr>b. Tavla</vt:lpstr>
      <vt:lpstr>Bilgi Notu…</vt:lpstr>
      <vt:lpstr>Bilgi Notu…</vt:lpstr>
      <vt:lpstr>c. Satranç</vt:lpstr>
      <vt:lpstr>d. Kumar</vt:lpstr>
      <vt:lpstr>d. Kumar</vt:lpstr>
      <vt:lpstr>Cinsel Hayat</vt:lpstr>
      <vt:lpstr> Cinsel Hayat </vt:lpstr>
      <vt:lpstr>a. Zina Yasağı</vt:lpstr>
      <vt:lpstr>a. Zina Yasağı</vt:lpstr>
      <vt:lpstr>Bilgi Notu…</vt:lpstr>
      <vt:lpstr>Bilgi Notu…</vt:lpstr>
      <vt:lpstr>b. Doğum Kontrolü</vt:lpstr>
      <vt:lpstr>b. Doğum Kontrolü</vt:lpstr>
      <vt:lpstr>c. Çocuk Düşürme</vt:lpstr>
      <vt:lpstr>c. Çocuk Düşürme</vt:lpstr>
      <vt:lpstr>d. Suni İlkah (Suni Döllenme) ve Tüp Bebek</vt:lpstr>
      <vt:lpstr>d. Suni İlkah (Suni Döllenme) ve Tüp Bebek</vt:lpstr>
      <vt:lpstr>Sıra sizde… (14. Soru)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oguzkaan ekmekçi</dc:creator>
  <cp:lastModifiedBy>Sınıf-1</cp:lastModifiedBy>
  <cp:revision>118</cp:revision>
  <dcterms:created xsi:type="dcterms:W3CDTF">2020-11-30T19:20:16Z</dcterms:created>
  <dcterms:modified xsi:type="dcterms:W3CDTF">2021-01-07T12:22:12Z</dcterms:modified>
</cp:coreProperties>
</file>